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58" r:id="rId6"/>
    <p:sldId id="270" r:id="rId7"/>
    <p:sldId id="269" r:id="rId8"/>
    <p:sldId id="268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Monotype Corsiva" panose="03010101010201010101" pitchFamily="66" charset="0"/>
      <p:italic r:id="rId19"/>
    </p:embeddedFont>
    <p:embeddedFont>
      <p:font typeface="Segoe Script" panose="020B0504020000000003" pitchFamily="34" charset="0"/>
      <p:regular r:id="rId20"/>
      <p:bold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B6B7D"/>
    <a:srgbClr val="F6C0F6"/>
    <a:srgbClr val="E0F177"/>
    <a:srgbClr val="73A941"/>
    <a:srgbClr val="58D864"/>
    <a:srgbClr val="19AF6B"/>
    <a:srgbClr val="EC4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76" d="100"/>
          <a:sy n="76" d="100"/>
        </p:scale>
        <p:origin x="27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23B8B9-C59B-41A7-A81A-7FAA06A158AE}" type="doc">
      <dgm:prSet loTypeId="urn:microsoft.com/office/officeart/2005/8/layout/default#1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3D86DFD-23BE-4F5F-8A71-3FC31F2DB10A}" type="pres">
      <dgm:prSet presAssocID="{9F23B8B9-C59B-41A7-A81A-7FAA06A158A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EA9D49C-49B6-43E8-8A07-8C1B8173AB4A}" type="presOf" srcId="{9F23B8B9-C59B-41A7-A81A-7FAA06A158AE}" destId="{73D86DFD-23BE-4F5F-8A71-3FC31F2DB10A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40B8E4-B6E2-475C-AE37-B1629B709C87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6DA64CB-90E4-4BB6-976B-0FCA8D045DB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D4035-E00C-4D2C-8DC3-EADB66A7753A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5D31E-030C-4001-B785-A9920F30AC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540463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B2924-C89A-4D35-BE0A-8FCDFB99323D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68AAF-896D-494F-A750-1D2A08450A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791685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51A2-7520-47A5-BBA9-5A2184446365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25C83-38D6-4772-B8BB-6DA6A216B1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346352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0A20B-ED42-49E3-B11B-847D53F6BD7A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114A1-7326-4A5B-981B-CA72B05E24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945148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1F97C-681B-49FA-83F6-B53A03EE8445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FE24C-1A2C-4E23-9153-BE4480D91A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833380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02C97-F2C1-4D7B-AB27-8F5C3368B68F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72AC2-31E7-4002-B805-526933BCB9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247612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87EEF-B75A-4D08-8D4C-C48F0C3DDEAD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861AD-3DE4-411C-B75F-63859CDD7C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846881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2E3EA-769A-40BE-8A15-082FE5C1B1DE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3A460-A6CA-4987-9805-27A379553D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533481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085B8-A82C-452B-AAD3-0ACB6AFE657C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AE79F-B349-43B8-BF67-F3D1B28EB7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012178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34FCD-CB2D-42E1-BBD5-60CCCD8157CA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66010-142A-4CE6-8450-6247A75D29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285967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09DD6-FB6D-42B7-9BD3-E7F6C01CE597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335B7-FA60-40A2-B62C-004CE54CE8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827858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8008F6-DCC8-47AC-B8B2-23C92B56C066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6768D6B-9C23-4935-9171-83F34E215C6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5338" y="1397000"/>
            <a:ext cx="6842125" cy="33162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Информационно-коммуникационные технологии в системе музыкального образования детей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</a:endParaRPr>
          </a:p>
        </p:txBody>
      </p:sp>
      <p:pic>
        <p:nvPicPr>
          <p:cNvPr id="2051" name="Picture 24" descr="http://countron.com/images/contact%20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38" y="2168525"/>
            <a:ext cx="2295525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6" descr="http://www.playcast.ru/uploads/2015/12/05/1618515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0" y="1068388"/>
            <a:ext cx="3138488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10375" y="5591175"/>
            <a:ext cx="538162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Катков А.Н.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директор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МБУДО «ДМШ №23» Советского района г.Казани</a:t>
            </a:r>
            <a:endParaRPr lang="ru-RU" sz="2000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tmyset.ru/wp-content/uploads/2013/03/edu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00" y="1300163"/>
            <a:ext cx="4600575" cy="477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Прямоугольник 6"/>
          <p:cNvSpPr>
            <a:spLocks noChangeArrowheads="1"/>
          </p:cNvSpPr>
          <p:nvPr/>
        </p:nvSpPr>
        <p:spPr bwMode="auto">
          <a:xfrm>
            <a:off x="5045075" y="430213"/>
            <a:ext cx="6705600" cy="59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ru-RU" altLang="ru-RU" sz="2800" b="1">
                <a:latin typeface="Century Gothic" panose="020B0502020202020204" pitchFamily="34" charset="0"/>
              </a:rPr>
              <a:t>«Общеизвестно, что нельзя двигаться вперед с головой, повернутой назад, а потому недопустимо в школе XXI века использовать неэффективные, устаревшие технологии воспитания, изматывающие и ученика, и учителя, требующие больших временных затрат и </a:t>
            </a:r>
          </a:p>
          <a:p>
            <a:pPr algn="r" eaLnBrk="1" hangingPunct="1"/>
            <a:r>
              <a:rPr lang="ru-RU" altLang="ru-RU" sz="2800" b="1">
                <a:latin typeface="Century Gothic" panose="020B0502020202020204" pitchFamily="34" charset="0"/>
              </a:rPr>
              <a:t>не гарантирующие качество воспитания...» </a:t>
            </a:r>
            <a:r>
              <a:rPr lang="ru-RU" altLang="ru-RU" sz="2400" b="1">
                <a:latin typeface="Century Gothic" panose="020B0502020202020204" pitchFamily="34" charset="0"/>
              </a:rPr>
              <a:t> </a:t>
            </a:r>
          </a:p>
          <a:p>
            <a:pPr algn="r" eaLnBrk="1" hangingPunct="1"/>
            <a:endParaRPr lang="ru-RU" altLang="ru-RU" sz="2400" b="1">
              <a:latin typeface="Century Gothic" panose="020B0502020202020204" pitchFamily="34" charset="0"/>
            </a:endParaRPr>
          </a:p>
          <a:p>
            <a:pPr algn="r" eaLnBrk="1" hangingPunct="1"/>
            <a:r>
              <a:rPr lang="ru-RU" altLang="ru-RU" sz="2400">
                <a:latin typeface="Century Gothic" panose="020B0502020202020204" pitchFamily="34" charset="0"/>
              </a:rPr>
              <a:t>М. Поташник, член Российской академии образования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1"/>
          <a:ext cx="12192000" cy="749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76851" y="644577"/>
            <a:ext cx="9567079" cy="51398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entury Gothic" panose="020B0502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entury Gothic" panose="020B0502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latin typeface="Century Gothic" panose="020B0502020202020204" pitchFamily="34" charset="0"/>
              </a:rPr>
              <a:t>Цель: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latin typeface="Century Gothic" panose="020B0502020202020204" pitchFamily="34" charset="0"/>
              </a:rPr>
              <a:t>активизация познавательной и творческой деятельности учащихся.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nancyclaxton.net/uploads/3/4/6/9/3469502/90596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0750" y="4476750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http://werkpleinvoorendoorwerkvinders.nl/wp-content/uploads/2013/11/trag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355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6300" y="0"/>
            <a:ext cx="9567079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entury Gothic" panose="020B0502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Gothic" panose="020B0502020202020204" pitchFamily="34" charset="0"/>
              </a:rPr>
              <a:t>Задачи:</a:t>
            </a:r>
          </a:p>
        </p:txBody>
      </p:sp>
      <p:sp>
        <p:nvSpPr>
          <p:cNvPr id="4" name="Пятиугольник 3"/>
          <p:cNvSpPr/>
          <p:nvPr/>
        </p:nvSpPr>
        <p:spPr>
          <a:xfrm flipH="1">
            <a:off x="1951631" y="1688880"/>
            <a:ext cx="9696418" cy="769446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повышение мотивации учащихся к обучению</a:t>
            </a:r>
          </a:p>
        </p:txBody>
      </p:sp>
      <p:sp>
        <p:nvSpPr>
          <p:cNvPr id="8" name="Пятиугольник 7"/>
          <p:cNvSpPr/>
          <p:nvPr/>
        </p:nvSpPr>
        <p:spPr>
          <a:xfrm flipH="1">
            <a:off x="1304957" y="2670235"/>
            <a:ext cx="9696418" cy="769446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развитие интереса учащихся к самостоятельной творческой деятельности; активизация творческого потенциала учащихся</a:t>
            </a:r>
          </a:p>
        </p:txBody>
      </p:sp>
      <p:sp>
        <p:nvSpPr>
          <p:cNvPr id="10" name="Пятиугольник 9"/>
          <p:cNvSpPr/>
          <p:nvPr/>
        </p:nvSpPr>
        <p:spPr>
          <a:xfrm flipH="1">
            <a:off x="866633" y="3654814"/>
            <a:ext cx="9696418" cy="769446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повышение интереса учащихся к музыкальной культуре</a:t>
            </a:r>
          </a:p>
        </p:txBody>
      </p:sp>
      <p:sp>
        <p:nvSpPr>
          <p:cNvPr id="11" name="Пятиугольник 10"/>
          <p:cNvSpPr/>
          <p:nvPr/>
        </p:nvSpPr>
        <p:spPr>
          <a:xfrm flipH="1">
            <a:off x="360076" y="4639393"/>
            <a:ext cx="9450673" cy="769446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обогащение методических возможностей организации совместной деятельности педагога и учащихся, придание ей современного уровня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9"/>
          <p:cNvSpPr txBox="1">
            <a:spLocks noChangeArrowheads="1"/>
          </p:cNvSpPr>
          <p:nvPr/>
        </p:nvSpPr>
        <p:spPr bwMode="auto">
          <a:xfrm>
            <a:off x="479425" y="330200"/>
            <a:ext cx="10898188" cy="714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latin typeface="Century Gothic" panose="020B0502020202020204" pitchFamily="34" charset="0"/>
              </a:rPr>
              <a:t>Виды информационно-коммуникационных технологий:</a:t>
            </a:r>
          </a:p>
          <a:p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Мультимедийные презентации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Компьютерные обучающие программы, программы для создания музыки и набора нотного текста, приложения для смартфонов («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Fl Studio», «Steinberg. Cubase», «Adobe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Audition»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«Finale», «Sibelius»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«Абсолютный слух», «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Perfect Piano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», «Тюнер и метроном» и др.)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Электронные книги, учебники, справочники, словари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Мультимедийные устройства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в сети Интернет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Дистанционное обучение, консультирование, участие в конкурсах, олимпиадах, конференциях и др.</a:t>
            </a:r>
          </a:p>
          <a:p>
            <a:pPr>
              <a:buFont typeface="Arial" panose="020B0604020202020204" pitchFamily="34" charset="0"/>
              <a:buChar char="•"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alt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9"/>
          <p:cNvSpPr txBox="1">
            <a:spLocks noChangeArrowheads="1"/>
          </p:cNvSpPr>
          <p:nvPr/>
        </p:nvSpPr>
        <p:spPr bwMode="auto">
          <a:xfrm>
            <a:off x="479425" y="330200"/>
            <a:ext cx="10898188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применения ИКТ в работе преподавателя:</a:t>
            </a:r>
          </a:p>
          <a:p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Неправильное определение дидактической роли и места ИКТ на занятиях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Бесплановость, случайность применения ИКТ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Перегруженность занятия демонстрацией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Низкая эффективность использования ИКТ с целью удовлетворения запросов участников образовательного процесса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Недостаточный уровень компьютерной грамотности педагогов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Недостаточное программное обеспечение педагогической и управленческой деятельности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Недостаточное количество мультимедийного оборудования для проведения онлайн- конференций, семинаров, участия в вебинарах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Недостаточное количество оборудования для организации образовательного процесса с детьми</a:t>
            </a:r>
          </a:p>
          <a:p>
            <a:endParaRPr lang="ru-RU" alt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9"/>
          <p:cNvSpPr txBox="1">
            <a:spLocks noChangeArrowheads="1"/>
          </p:cNvSpPr>
          <p:nvPr/>
        </p:nvSpPr>
        <p:spPr bwMode="auto">
          <a:xfrm>
            <a:off x="479425" y="330200"/>
            <a:ext cx="1089818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Противоречия:</a:t>
            </a:r>
          </a:p>
          <a:p>
            <a:pPr algn="ctr"/>
            <a:endParaRPr lang="ru-RU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 стремительным развитием информационных технологий и материально-техническим обеспечением учреждения</a:t>
            </a:r>
          </a:p>
          <a:p>
            <a:pPr algn="just"/>
            <a:endParaRPr lang="ru-RU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 существующей информационно-коммуникационной образовательной средой и эффективностью использования ее потенциала с целью удовлетворения запросов участников образовательного процесса</a:t>
            </a:r>
            <a:endParaRPr lang="ru-RU" altLang="ru-RU" sz="32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0" y="247650"/>
            <a:ext cx="11826875" cy="6381750"/>
          </a:xfrm>
          <a:prstGeom prst="verticalScroll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solidFill>
                  <a:schemeClr val="tx1"/>
                </a:solidFill>
                <a:latin typeface="Monotype Corsiva" pitchFamily="66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165</Words>
  <Application>Microsoft Office PowerPoint</Application>
  <PresentationFormat>Широкоэкранный</PresentationFormat>
  <Paragraphs>43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Calibri</vt:lpstr>
      <vt:lpstr>Century Gothic</vt:lpstr>
      <vt:lpstr>Monotype Corsiva</vt:lpstr>
      <vt:lpstr>Segoe Script</vt:lpstr>
      <vt:lpstr>Arial</vt:lpstr>
      <vt:lpstr>Times New Roman</vt:lpstr>
      <vt:lpstr>Calibri Light</vt:lpstr>
      <vt:lpstr>Тема Office</vt:lpstr>
      <vt:lpstr>Информационно-коммуникационные технологии в системе музыкального образования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 технологии в обучении</dc:title>
  <dc:creator>Ponomarev</dc:creator>
  <cp:lastModifiedBy>Uzer</cp:lastModifiedBy>
  <cp:revision>65</cp:revision>
  <dcterms:created xsi:type="dcterms:W3CDTF">2016-03-22T12:21:17Z</dcterms:created>
  <dcterms:modified xsi:type="dcterms:W3CDTF">2018-11-29T07:25:56Z</dcterms:modified>
</cp:coreProperties>
</file>